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Kanit Light" panose="020B0604020202020204" charset="-34"/>
      <p:regular r:id="rId15"/>
    </p:embeddedFont>
    <p:embeddedFont>
      <p:font typeface="Martel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105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tsa.gov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bitbrain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32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5412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93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62388"/>
            <a:ext cx="12865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Impaired-driving detection using multi-sensor Data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793790" y="4911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293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474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Presented by: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Vishaka Sharma | MIS 6940 | Oakland University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7674" y="735330"/>
            <a:ext cx="7610951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From Understanding Behavior to Predicting Impairment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437674" y="1313617"/>
            <a:ext cx="826865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research provides a critical bridge from theoretical understanding to practical application, enabling proactive safety measures and advanced driver monitoring.</a:t>
            </a:r>
            <a:endParaRPr lang="en-US" sz="950" dirty="0"/>
          </a:p>
        </p:txBody>
      </p:sp>
      <p:sp>
        <p:nvSpPr>
          <p:cNvPr id="5" name="Shape 2"/>
          <p:cNvSpPr/>
          <p:nvPr/>
        </p:nvSpPr>
        <p:spPr>
          <a:xfrm>
            <a:off x="437674" y="2041803"/>
            <a:ext cx="8268653" cy="923211"/>
          </a:xfrm>
          <a:prstGeom prst="roundRect">
            <a:avLst>
              <a:gd name="adj" fmla="val 792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37674" y="2026563"/>
            <a:ext cx="8268653" cy="60960"/>
          </a:xfrm>
          <a:prstGeom prst="roundRect">
            <a:avLst>
              <a:gd name="adj" fmla="val 861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384417" y="1854279"/>
            <a:ext cx="375166" cy="375166"/>
          </a:xfrm>
          <a:prstGeom prst="roundRect">
            <a:avLst>
              <a:gd name="adj" fmla="val 243732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496931" y="1948101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77929" y="2354342"/>
            <a:ext cx="1563172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Next-Gen DMS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77929" y="2624733"/>
            <a:ext cx="798814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Facilitates the design of highly effective Driver Monitoring Systems (DMS) for early impairment detection.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437674" y="3277553"/>
            <a:ext cx="8268653" cy="923211"/>
          </a:xfrm>
          <a:prstGeom prst="roundRect">
            <a:avLst>
              <a:gd name="adj" fmla="val 792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37674" y="3262313"/>
            <a:ext cx="8268653" cy="60960"/>
          </a:xfrm>
          <a:prstGeom prst="roundRect">
            <a:avLst>
              <a:gd name="adj" fmla="val 861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384417" y="3090029"/>
            <a:ext cx="375166" cy="375166"/>
          </a:xfrm>
          <a:prstGeom prst="roundRect">
            <a:avLst>
              <a:gd name="adj" fmla="val 243732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496931" y="3183850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577929" y="3590092"/>
            <a:ext cx="1563172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Broad Applicability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77929" y="3860483"/>
            <a:ext cx="798814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framework is directly applicable for OEM ADAS teams, insurance risk scoring, and fleet management.</a:t>
            </a:r>
            <a:endParaRPr lang="en-US" sz="950" dirty="0"/>
          </a:p>
        </p:txBody>
      </p:sp>
      <p:sp>
        <p:nvSpPr>
          <p:cNvPr id="17" name="Shape 14"/>
          <p:cNvSpPr/>
          <p:nvPr/>
        </p:nvSpPr>
        <p:spPr>
          <a:xfrm>
            <a:off x="437674" y="4513302"/>
            <a:ext cx="8268653" cy="923211"/>
          </a:xfrm>
          <a:prstGeom prst="roundRect">
            <a:avLst>
              <a:gd name="adj" fmla="val 792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37674" y="4498062"/>
            <a:ext cx="8268653" cy="60960"/>
          </a:xfrm>
          <a:prstGeom prst="roundRect">
            <a:avLst>
              <a:gd name="adj" fmla="val 861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384417" y="4325779"/>
            <a:ext cx="375166" cy="375166"/>
          </a:xfrm>
          <a:prstGeom prst="roundRect">
            <a:avLst>
              <a:gd name="adj" fmla="val 243732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496931" y="4419600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577929" y="4825841"/>
            <a:ext cx="1606867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Regulatory Compliance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577929" y="5096232"/>
            <a:ext cx="798814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Supports regulatory efforts by providing robust, data-driven evidence for compliance and policy development.</a:t>
            </a:r>
            <a:endParaRPr lang="en-US" sz="950" dirty="0"/>
          </a:p>
        </p:txBody>
      </p:sp>
      <p:sp>
        <p:nvSpPr>
          <p:cNvPr id="23" name="Shape 20"/>
          <p:cNvSpPr/>
          <p:nvPr/>
        </p:nvSpPr>
        <p:spPr>
          <a:xfrm>
            <a:off x="437674" y="5749052"/>
            <a:ext cx="8268653" cy="923211"/>
          </a:xfrm>
          <a:prstGeom prst="roundRect">
            <a:avLst>
              <a:gd name="adj" fmla="val 792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437674" y="5733812"/>
            <a:ext cx="8268653" cy="60960"/>
          </a:xfrm>
          <a:prstGeom prst="roundRect">
            <a:avLst>
              <a:gd name="adj" fmla="val 8616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4384417" y="5561528"/>
            <a:ext cx="375166" cy="375166"/>
          </a:xfrm>
          <a:prstGeom prst="roundRect">
            <a:avLst>
              <a:gd name="adj" fmla="val 243732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4496931" y="5655350"/>
            <a:ext cx="150019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150" dirty="0"/>
          </a:p>
        </p:txBody>
      </p:sp>
      <p:sp>
        <p:nvSpPr>
          <p:cNvPr id="27" name="Text 24"/>
          <p:cNvSpPr/>
          <p:nvPr/>
        </p:nvSpPr>
        <p:spPr>
          <a:xfrm>
            <a:off x="577929" y="6061591"/>
            <a:ext cx="1563172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Integrated Safety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577929" y="6331982"/>
            <a:ext cx="798814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Multimodal pipelines can be seamlessly embedded within future smart vehicles for real-time safety interventions.</a:t>
            </a:r>
            <a:endParaRPr lang="en-US" sz="950" dirty="0"/>
          </a:p>
        </p:txBody>
      </p:sp>
      <p:sp>
        <p:nvSpPr>
          <p:cNvPr id="29" name="Text 26"/>
          <p:cNvSpPr/>
          <p:nvPr/>
        </p:nvSpPr>
        <p:spPr>
          <a:xfrm>
            <a:off x="625197" y="6953488"/>
            <a:ext cx="808112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“These findings translate directly into deployable safety systems that reduce liability, improve road safety, and support regulatory compliance.”</a:t>
            </a:r>
            <a:endParaRPr lang="en-US" sz="950" dirty="0"/>
          </a:p>
        </p:txBody>
      </p:sp>
      <p:sp>
        <p:nvSpPr>
          <p:cNvPr id="30" name="Shape 27"/>
          <p:cNvSpPr/>
          <p:nvPr/>
        </p:nvSpPr>
        <p:spPr>
          <a:xfrm>
            <a:off x="437674" y="6812875"/>
            <a:ext cx="15240" cy="681276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692"/>
            <a:ext cx="7778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Lessons Learned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1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Lessons Learned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660928"/>
            <a:ext cx="6244709" cy="1603296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3310" y="2660928"/>
            <a:ext cx="121920" cy="1603296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42524" y="2918222"/>
            <a:ext cx="56386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cleaning massively impacts model reliability, highlighting the importance of robust preprocessing.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491038"/>
            <a:ext cx="6244709" cy="1240393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63310" y="4491038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42524" y="4748332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Physiological sensors are highly sensitive to noise, requiring advanced filtering techniques.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958245"/>
            <a:ext cx="6244709" cy="1240393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63310" y="5958245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142524" y="6215539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Visualization proved crucial in interpreting subtle behavioral shifts and patterns.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2051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599521" y="2660928"/>
            <a:ext cx="6244709" cy="1240393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569041" y="2660928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948255" y="2918222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Conduct real-road driving validation to test model efficacy in natural environments.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599521" y="4128135"/>
            <a:ext cx="6244709" cy="1240393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569041" y="4128135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948255" y="4385429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Increase participant numbers to enhance generalizability and robustness of findings.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599521" y="5595342"/>
            <a:ext cx="6244709" cy="1240393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569041" y="5595342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948255" y="5852636"/>
            <a:ext cx="56386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Explore deep learning models for advanced time-series signal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01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25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Driver Alcohol Detection System for Safety (DADSS). (2020). </a:t>
            </a:r>
            <a:r>
              <a:rPr lang="en-US" sz="1750" i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National Highway Traffic Safety Administration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https://www.nhtsa.gov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3353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Hartman, R., Huestis, M. A., Brown, T. L., &amp; Stout, R. (2019). Alcohol effects on driving performance. </a:t>
            </a:r>
            <a:r>
              <a:rPr lang="en-US" sz="1750" i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Journal of Safety Research, 69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157–165.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International Organization for Standardization. (2019). </a:t>
            </a:r>
            <a:r>
              <a:rPr lang="en-US" sz="1750" i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ISO 20077-1: Road vehicles — Extended vehicle (ExVe) methodology — Part 1: General information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954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Bitbrain. (2021). </a:t>
            </a:r>
            <a:r>
              <a:rPr lang="en-US" sz="1750" i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Wearable physiological sensor specifications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https://www.bitbrain.com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135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Pedregosa, F., Varoquaux, G., Gramfort, A., Michel, V., Thirion, B., Grisel, O., … Duchesnay, É. (2011). Scikit-learn: Machine learning in Python. </a:t>
            </a:r>
            <a:r>
              <a:rPr lang="en-US" sz="1750" i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Journal of Machine Learning Research, 12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2825–2830.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08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898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Alcohol and fatigue impairment remain major safety risks for transportation.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949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captured real multi-sensor driving data across four impairment levels using a driving simulator, breathalyzer, and ECG sensors.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00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Goal: Identify which driver behaviors and physiological signals most reliably predict impairment, and whether ML models can detect high-risk states in real time.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256" y="561856"/>
            <a:ext cx="9818727" cy="637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Industry Context: Why Our Research Matters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4256" y="1607701"/>
            <a:ext cx="13201888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landscape of driving safety is rapidly evolving, driven by significant investments and regulatory pushes from key industry players. This study directly addresses these emerging needs.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4256" y="2490192"/>
            <a:ext cx="6498907" cy="2486739"/>
          </a:xfrm>
          <a:prstGeom prst="roundRect">
            <a:avLst>
              <a:gd name="adj" fmla="val 344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37116" y="2513052"/>
            <a:ext cx="6453187" cy="612219"/>
          </a:xfrm>
          <a:prstGeom prst="roundRect">
            <a:avLst>
              <a:gd name="adj" fmla="val 952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595" y="2662238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41189" y="3329345"/>
            <a:ext cx="255091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Automotive OEMs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1189" y="3770590"/>
            <a:ext cx="6045041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Investing in advanced Driver Monitoring Systems (DMS) for drowsiness, alcohol, and lane departure detection to enhance vehicle safety and driver assistance.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237" y="2490192"/>
            <a:ext cx="6498907" cy="2486739"/>
          </a:xfrm>
          <a:prstGeom prst="roundRect">
            <a:avLst>
              <a:gd name="adj" fmla="val 344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440097" y="2513052"/>
            <a:ext cx="6453187" cy="612219"/>
          </a:xfrm>
          <a:prstGeom prst="roundRect">
            <a:avLst>
              <a:gd name="adj" fmla="val 952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3576" y="2662238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44170" y="3329345"/>
            <a:ext cx="255091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Insurance Companies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44170" y="3770590"/>
            <a:ext cx="6045041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Seeking behavior-based risk scoring models to personalize premiums, incentivize safer driving, and mitigate accident liabilities.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14256" y="5181005"/>
            <a:ext cx="6498907" cy="2486739"/>
          </a:xfrm>
          <a:prstGeom prst="roundRect">
            <a:avLst>
              <a:gd name="adj" fmla="val 344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37116" y="5203865"/>
            <a:ext cx="6453187" cy="612219"/>
          </a:xfrm>
          <a:prstGeom prst="roundRect">
            <a:avLst>
              <a:gd name="adj" fmla="val 952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0595" y="5353050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41189" y="6020157"/>
            <a:ext cx="255091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Regulators (NHTSA)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41189" y="6461403"/>
            <a:ext cx="6045041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Actively advocating for and developing the Driver Alcohol Detection System for Safety (DADSS) to prevent alcohol-impaired driving fatalities.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17237" y="5181005"/>
            <a:ext cx="6498907" cy="2486739"/>
          </a:xfrm>
          <a:prstGeom prst="roundRect">
            <a:avLst>
              <a:gd name="adj" fmla="val 344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440097" y="5203865"/>
            <a:ext cx="6453187" cy="612219"/>
          </a:xfrm>
          <a:prstGeom prst="roundRect">
            <a:avLst>
              <a:gd name="adj" fmla="val 9520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3576" y="5353050"/>
            <a:ext cx="306110" cy="30611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44170" y="6020157"/>
            <a:ext cx="255091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Project's Impact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44170" y="6461403"/>
            <a:ext cx="6045041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Provides crucial, quantifiable evidence and predictive models to validate and accelerate the adoption of these life-saving technologies across the industry.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011" y="648295"/>
            <a:ext cx="7203400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Study Design: Phase 1 &amp; 2 Overview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011" y="1519118"/>
            <a:ext cx="7825978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research methodology was structured into two distinct phases, carefully designed to ensure data integrity and comprehensive measurement of impairment indicators.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9011" y="2333625"/>
            <a:ext cx="188238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59011" y="2630805"/>
            <a:ext cx="7825978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9011" y="2770584"/>
            <a:ext cx="3083719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1: Eligibility &amp; Screening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59011" y="3177778"/>
            <a:ext cx="78259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437 interested → 267 qualified → 106 completed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59011" y="3592116"/>
            <a:ext cx="78259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Screened for motion sickness, health issues, alcohol constraints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59011" y="4222909"/>
            <a:ext cx="188238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59011" y="4520089"/>
            <a:ext cx="7825978" cy="22860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9011" y="4659868"/>
            <a:ext cx="2672239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Phase 2: Driving + Sensors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59011" y="5067062"/>
            <a:ext cx="78259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4 driving trials per participant (Levels 1–4)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59011" y="5481399"/>
            <a:ext cx="78259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Level 1 - Baseline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59011" y="5895737"/>
            <a:ext cx="78259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Level 2 - Low impairment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59011" y="6310074"/>
            <a:ext cx="78259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Level 3 - Moderate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59011" y="6724412"/>
            <a:ext cx="78259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Level 4 - High impairment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59011" y="7138749"/>
            <a:ext cx="78259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Simulator + Breathalyzer (BAC) + Sleepiness (KSS) + ECG + Head/Face Tracking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5421"/>
            <a:ext cx="6232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Sources &amp; Variables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78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comprehensive study captured a wide array of data points to provide a holistic view of driver behavior and physiological responses under varying conditions.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608784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Driving Behavior (SIM)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23386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Steering, speed, throttle, brake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608784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3743444"/>
            <a:ext cx="3308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Physiological Sensor (ECG)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233863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Heart activity signal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608784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Subjective Alertness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23386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KSS (Karolinska Sleepiness Scale)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44253" y="5547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Alcohol Level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44253" y="6038374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BAC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5413296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86356" y="5547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086356" y="6038374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Age, gender, and other background information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8878"/>
            <a:ext cx="82903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Impairment Detection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12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Statistical Findings (Correlation + Descriptive Trends)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24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analysis revealed key statistical correlations and descriptive trends that highlight the impact of impairment on driver behavior and physiology.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560445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553420"/>
            <a:ext cx="3517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 Value &amp; Speed Changes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3839"/>
            <a:ext cx="5642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Breath Alcohol Content (BAC) values showed a direct correlation with Karolinska Sleepiness Scale (KSS) scores and significant changes in speed variability.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356044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4000" y="3553420"/>
            <a:ext cx="3745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Steering Behavior as Indicator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194000" y="4043839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Standard deviation in steering wheel angle proved to be the most sensitive behavioral indicator for detecting different levels of driver impairment.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5956102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5949077"/>
            <a:ext cx="35371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Impairment &amp; Speed Control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30906" y="6439495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 impairment levels increased, the standard deviation of speed decreased, indicating a "sloppy" driving pattern with less precise speed adjustments.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5956102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4000" y="5949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ECG Variability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194000" y="6439495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Electrocardiogram (ECG) data, specifically its standard deviation, exhibited moderate but notable variations correlating with rising impairment levels.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99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Regression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23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Which factors most significantly predict driver impairment and the limitations of our current models.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80429"/>
            <a:ext cx="130428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248804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343" y="263175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263175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Key Finding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13836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343" y="328207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3282077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Breath Alcohol Content (BAC) is a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statistically significant predictor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of impairment (p &lt; 0.05).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151590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28343" y="429529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4295299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Karolinska Sleepiness Scale (KSS) adds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significant predictive power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when combined with BAC.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164812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28343" y="530852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3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5308521"/>
            <a:ext cx="866179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multimodal model, incorporating both physiological and behavioral data,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slightly increases overall predictive accuracy (R²)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though still at a low level, suggesting room for further refinement.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8037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These findings underscore the potent impact of alcohol, while highlighting the need for more nuanced physiological and behavioral markers to detect other forms of impairment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1117402"/>
            <a:ext cx="1268968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Machine Learning Results: Unveiling Predictive Power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5453" y="2238375"/>
            <a:ext cx="13099494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machine learning models demonstrate promising capabilities in predicting impairment, with Random Forest showing the strongest performance and identifying key indicators.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5453" y="3402925"/>
            <a:ext cx="385726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Performance Comparison</a:t>
            </a:r>
            <a:endParaRPr lang="en-US" sz="2150" dirty="0"/>
          </a:p>
        </p:txBody>
      </p:sp>
      <p:sp>
        <p:nvSpPr>
          <p:cNvPr id="5" name="Shape 3"/>
          <p:cNvSpPr/>
          <p:nvPr/>
        </p:nvSpPr>
        <p:spPr>
          <a:xfrm>
            <a:off x="765453" y="3990618"/>
            <a:ext cx="6282928" cy="2875478"/>
          </a:xfrm>
          <a:prstGeom prst="roundRect">
            <a:avLst>
              <a:gd name="adj" fmla="val 319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73073" y="3998238"/>
            <a:ext cx="6266974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92624" y="4137065"/>
            <a:ext cx="164746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3085147" y="4137065"/>
            <a:ext cx="164365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173861" y="4137065"/>
            <a:ext cx="164746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AUC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73073" y="4625816"/>
            <a:ext cx="6266974" cy="9775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92624" y="4764643"/>
            <a:ext cx="1647468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Logistic Regression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3085147" y="4764643"/>
            <a:ext cx="164365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0.852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173861" y="4764643"/>
            <a:ext cx="164746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0.920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73073" y="5603319"/>
            <a:ext cx="6266974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92624" y="5742146"/>
            <a:ext cx="164746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Random Forest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3085147" y="5742146"/>
            <a:ext cx="164365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0.870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5173861" y="5742146"/>
            <a:ext cx="164746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0.912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73073" y="6230898"/>
            <a:ext cx="6266974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92624" y="6369725"/>
            <a:ext cx="164746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Decision Tree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3085147" y="6369725"/>
            <a:ext cx="164365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0.826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5173861" y="6369725"/>
            <a:ext cx="164746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0.819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589639" y="3402925"/>
            <a:ext cx="595431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Top Features Driving Impairment (Random Forest)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7589639" y="3963353"/>
            <a:ext cx="62829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BAC_value (Blood Alcohol Content)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589639" y="4389715"/>
            <a:ext cx="62829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Throttle_mean (Average throttle input)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7589639" y="4816078"/>
            <a:ext cx="62829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Speed_mean (Average driving speed)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589639" y="5242441"/>
            <a:ext cx="62829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KSS_score (Karolinska Sleepiness Scale)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589639" y="5668804"/>
            <a:ext cx="62829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ECG_std (ECG signal variability)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1121</Words>
  <Application>Microsoft Office PowerPoint</Application>
  <PresentationFormat>Custom</PresentationFormat>
  <Paragraphs>127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Martel Sans</vt:lpstr>
      <vt:lpstr>Kanit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Vishaka Sharma</cp:lastModifiedBy>
  <cp:revision>3</cp:revision>
  <dcterms:created xsi:type="dcterms:W3CDTF">2025-12-03T20:28:23Z</dcterms:created>
  <dcterms:modified xsi:type="dcterms:W3CDTF">2025-12-03T20:36:17Z</dcterms:modified>
</cp:coreProperties>
</file>